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55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64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71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87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12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29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67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748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20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12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0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C3A1BB-02E1-426D-A890-18DD6BC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6" y="1225976"/>
            <a:ext cx="11906774" cy="563202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2832F2E-030F-4C94-8C96-3C3BC5623CCB}"/>
              </a:ext>
            </a:extLst>
          </p:cNvPr>
          <p:cNvSpPr txBox="1">
            <a:spLocks/>
          </p:cNvSpPr>
          <p:nvPr/>
        </p:nvSpPr>
        <p:spPr>
          <a:xfrm>
            <a:off x="0" y="254645"/>
            <a:ext cx="11808059" cy="3902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/>
              <a:t>администрация </a:t>
            </a:r>
            <a:r>
              <a:rPr lang="ru-RU" sz="5400" dirty="0" err="1"/>
              <a:t>боровичского</a:t>
            </a:r>
            <a:r>
              <a:rPr lang="ru-RU" sz="5400" dirty="0"/>
              <a:t> муниципального района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78C9535-BBA5-4358-9C1E-A69CBEA7AEC1}"/>
              </a:ext>
            </a:extLst>
          </p:cNvPr>
          <p:cNvSpPr/>
          <p:nvPr/>
        </p:nvSpPr>
        <p:spPr>
          <a:xfrm>
            <a:off x="7660059" y="5697286"/>
            <a:ext cx="4420998" cy="9946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Докладчик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Главный специалист комитета образования 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Булина</a:t>
            </a:r>
            <a:r>
              <a:rPr lang="ru-RU" b="1" dirty="0">
                <a:solidFill>
                  <a:schemeClr val="tx1"/>
                </a:solidFill>
              </a:rPr>
              <a:t> Елена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19194938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743A5-D5D7-4553-B265-F3E1247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32" y="457901"/>
            <a:ext cx="9906000" cy="1382156"/>
          </a:xfrm>
        </p:spPr>
        <p:txBody>
          <a:bodyPr/>
          <a:lstStyle/>
          <a:p>
            <a:pPr algn="ctr"/>
            <a:r>
              <a:rPr lang="ru-RU" dirty="0"/>
              <a:t>Численность педагогических работников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D5C89-20CE-441C-B25C-0D2189A61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В Боровичском муниципальном районе функционируют 14 общеобразовательных учреждений, 2 учреждения дополнительного образования. В этих учреждениях работают </a:t>
            </a:r>
          </a:p>
          <a:p>
            <a:pPr marL="0" indent="0" algn="ctr">
              <a:buNone/>
            </a:pPr>
            <a:r>
              <a:rPr lang="ru-RU" sz="2800" b="1" dirty="0"/>
              <a:t>706 педагогических работников, из них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2AB7BA1-4B6C-4BCC-9637-BD8D6622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99985"/>
              </p:ext>
            </p:extLst>
          </p:nvPr>
        </p:nvGraphicFramePr>
        <p:xfrm>
          <a:off x="1797691" y="3873925"/>
          <a:ext cx="85966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39">
                  <a:extLst>
                    <a:ext uri="{9D8B030D-6E8A-4147-A177-3AD203B41FA5}">
                      <a16:colId xmlns:a16="http://schemas.microsoft.com/office/drawing/2014/main" val="3210697480"/>
                    </a:ext>
                  </a:extLst>
                </a:gridCol>
                <a:gridCol w="2865539">
                  <a:extLst>
                    <a:ext uri="{9D8B030D-6E8A-4147-A177-3AD203B41FA5}">
                      <a16:colId xmlns:a16="http://schemas.microsoft.com/office/drawing/2014/main" val="1222435145"/>
                    </a:ext>
                  </a:extLst>
                </a:gridCol>
                <a:gridCol w="2865539">
                  <a:extLst>
                    <a:ext uri="{9D8B030D-6E8A-4147-A177-3AD203B41FA5}">
                      <a16:colId xmlns:a16="http://schemas.microsoft.com/office/drawing/2014/main" val="248145662"/>
                    </a:ext>
                  </a:extLst>
                </a:gridCol>
              </a:tblGrid>
              <a:tr h="413605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моложе 25 лет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41 чел.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43773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26 - 34 года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108 чел.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72543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35 – 54 года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360 чел.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400837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55 лет и старше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197 </a:t>
                      </a: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чел.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9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34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9FD47-BAFF-4D70-8977-B604A979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Средняя заработная плата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DE84E-0E00-48C9-9C6E-2DFA3B09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21283"/>
            <a:ext cx="9906000" cy="4024424"/>
          </a:xfrm>
        </p:spPr>
        <p:txBody>
          <a:bodyPr/>
          <a:lstStyle/>
          <a:p>
            <a:r>
              <a:rPr lang="ru-RU" sz="2800" dirty="0"/>
              <a:t>Средняя заработная плата начинающего воспитателя в детском саду составляет: </a:t>
            </a:r>
            <a:r>
              <a:rPr lang="ru-RU" sz="2800" b="1" dirty="0"/>
              <a:t>30 000 </a:t>
            </a:r>
            <a:r>
              <a:rPr lang="ru-RU" sz="2800" dirty="0"/>
              <a:t>руб.</a:t>
            </a:r>
          </a:p>
          <a:p>
            <a:r>
              <a:rPr lang="ru-RU" sz="2800" dirty="0"/>
              <a:t>Средняя заработная плата начинающего учителя в школе с классным руководством (</a:t>
            </a:r>
            <a:r>
              <a:rPr lang="ru-RU" sz="2800" b="1" dirty="0"/>
              <a:t>5 000 </a:t>
            </a:r>
            <a:r>
              <a:rPr lang="ru-RU" sz="2800" dirty="0"/>
              <a:t>руб.) составляет: </a:t>
            </a:r>
            <a:r>
              <a:rPr lang="ru-RU" sz="2800" b="1" dirty="0"/>
              <a:t>35 000 </a:t>
            </a:r>
            <a:r>
              <a:rPr lang="ru-RU" sz="2800" dirty="0"/>
              <a:t>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2130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0E4A-CA3B-4C6D-89F4-4216F4A4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Меры социальной поддержки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36C25-6CE6-42A4-A38E-D25DE9B5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6881"/>
            <a:ext cx="10467363" cy="431504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b="1" dirty="0"/>
              <a:t>Разработана муниципальная программа «Привлечение педагогических кадров в сферу образования Боровичского муниципального района», в которой отражены меры социальной поддержки:</a:t>
            </a:r>
          </a:p>
          <a:p>
            <a:pPr marL="0" indent="0" algn="ctr">
              <a:buNone/>
            </a:pPr>
            <a:r>
              <a:rPr lang="ru-RU" sz="2600" b="1" dirty="0"/>
              <a:t>Выплата муниципальной стипендии</a:t>
            </a:r>
          </a:p>
          <a:p>
            <a:pPr marL="0" indent="0">
              <a:buNone/>
            </a:pPr>
            <a:r>
              <a:rPr lang="ru-RU" sz="2600" dirty="0"/>
              <a:t>1. Условием выплаты стипендии является заключение Студентом целевого договора об обучении с Муниципальным Учреждением</a:t>
            </a:r>
          </a:p>
          <a:p>
            <a:pPr marL="0" indent="0">
              <a:buNone/>
            </a:pPr>
            <a:r>
              <a:rPr lang="ru-RU" sz="2600" dirty="0"/>
              <a:t>2. Стипендия выплачивается после зачисления в учреждение СПО или ВПО ежемесячно, с 1 сентября по 31 августа, на протяжении всего времени обучения</a:t>
            </a:r>
          </a:p>
          <a:p>
            <a:pPr marL="0" indent="0">
              <a:buNone/>
            </a:pPr>
            <a:r>
              <a:rPr lang="ru-RU" sz="2600" dirty="0"/>
              <a:t>3. Стипендия выплачивается из бюджетных средств Боровичского муниципального района путем предоставления Муниципальному Учреждению, средств субсидии на иные цели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914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8F95-53C0-460B-ADB1-A9804037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Размер стипендии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E517D-8D2D-497D-A9C6-CEA8AAFE1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Размер стипендии зависит от успеваемости Студента во время обучения (по результатам сессии каждого семестра)</a:t>
            </a:r>
          </a:p>
          <a:p>
            <a:r>
              <a:rPr lang="ru-RU" sz="2800" dirty="0"/>
              <a:t>при наличии только оценок «отлично» размер стипендии составляет </a:t>
            </a:r>
            <a:r>
              <a:rPr lang="ru-RU" sz="2800" b="1" dirty="0"/>
              <a:t>10000 </a:t>
            </a:r>
            <a:r>
              <a:rPr lang="ru-RU" sz="2800" dirty="0"/>
              <a:t>(десять тысяч) рублей</a:t>
            </a:r>
          </a:p>
          <a:p>
            <a:r>
              <a:rPr lang="ru-RU" sz="2800" dirty="0"/>
              <a:t>при наличии одной и более оценок «хорошо» размер стипендии составляет </a:t>
            </a:r>
            <a:r>
              <a:rPr lang="ru-RU" sz="2800" b="1" dirty="0"/>
              <a:t>8000</a:t>
            </a:r>
            <a:r>
              <a:rPr lang="ru-RU" sz="2800" dirty="0"/>
              <a:t> (восемь тысяч) рублей</a:t>
            </a:r>
          </a:p>
          <a:p>
            <a:r>
              <a:rPr lang="ru-RU" sz="2800" dirty="0"/>
              <a:t>при наличии одной оценки «удовлетворительно» размер стипендии составляет </a:t>
            </a:r>
            <a:r>
              <a:rPr lang="ru-RU" sz="2800" b="1" dirty="0"/>
              <a:t>6000</a:t>
            </a:r>
            <a:r>
              <a:rPr lang="ru-RU" sz="2800" dirty="0"/>
              <a:t> (шесть тысяч) рублей</a:t>
            </a:r>
          </a:p>
          <a:p>
            <a:r>
              <a:rPr lang="ru-RU" sz="2800" dirty="0"/>
              <a:t>при наличии двух и более оценок «удовлетворительно» размер стипендии составляет </a:t>
            </a:r>
            <a:r>
              <a:rPr lang="ru-RU" sz="2800" b="1" dirty="0"/>
              <a:t>5000</a:t>
            </a:r>
            <a:r>
              <a:rPr lang="ru-RU" sz="2800" dirty="0"/>
              <a:t> (пять тысяч) рублей</a:t>
            </a:r>
          </a:p>
          <a:p>
            <a:r>
              <a:rPr lang="ru-RU" sz="2800" dirty="0"/>
              <a:t>в течение первого семестра обучения и до подведения итогов промежуточной аттестации данного семестра, размер стипендии составляет </a:t>
            </a:r>
            <a:r>
              <a:rPr lang="ru-RU" sz="2800" b="1" dirty="0"/>
              <a:t>10000</a:t>
            </a:r>
            <a:r>
              <a:rPr lang="ru-RU" sz="2800" dirty="0"/>
              <a:t> рублей ежемесячно</a:t>
            </a:r>
          </a:p>
          <a:p>
            <a:r>
              <a:rPr lang="ru-RU" sz="2800" dirty="0"/>
              <a:t>в случае неисполнения Студентом обязательств договора о целевом обучении по трудоустройству в общеобразовательное учреждение, осуществлению трудовой функции в нем в течение 5 лет, обязан возместить в полном объеме расходы, связанные с выплатой стипендии.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4673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98CAD-827A-4771-B8E7-AF1A1CF2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Меры социальной поддержки молодых специалистов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27C4E-F9A4-4BC4-9427-F0DCD203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Муниципальные меры</a:t>
            </a:r>
          </a:p>
          <a:p>
            <a:r>
              <a:rPr lang="ru-RU" dirty="0"/>
              <a:t> </a:t>
            </a:r>
            <a:r>
              <a:rPr lang="ru-RU" sz="2800" dirty="0"/>
              <a:t>Компенсация аренды съемного жилья в размере </a:t>
            </a:r>
            <a:r>
              <a:rPr lang="ru-RU" sz="2800" b="1" dirty="0"/>
              <a:t>5 000 </a:t>
            </a:r>
            <a:r>
              <a:rPr lang="ru-RU" sz="2800" dirty="0"/>
              <a:t>руб.</a:t>
            </a:r>
          </a:p>
          <a:p>
            <a:pPr marL="0" indent="0" algn="ctr">
              <a:buNone/>
            </a:pPr>
            <a:r>
              <a:rPr lang="ru-RU" sz="3000" b="1" dirty="0"/>
              <a:t>Региональные меры в соответствии с областным законом №119 от 01.06.2022г. «О дополнительных мерах социальной поддержки молодых специалистов системы образования Новгородской области, осуществляющих трудовую деятельность на территории Новгородской области»</a:t>
            </a:r>
          </a:p>
          <a:p>
            <a:r>
              <a:rPr lang="ru-RU" sz="2800" dirty="0"/>
              <a:t>Ежемесячная выплата в размере </a:t>
            </a:r>
            <a:r>
              <a:rPr lang="ru-RU" sz="2800" b="1" dirty="0"/>
              <a:t>10 000 </a:t>
            </a:r>
            <a:r>
              <a:rPr lang="ru-RU" sz="2800" dirty="0"/>
              <a:t>руб. в течении 3 лет со дня заключения трудового договора</a:t>
            </a:r>
          </a:p>
          <a:p>
            <a:r>
              <a:rPr lang="ru-RU" sz="2800" dirty="0"/>
              <a:t>Работа в ОУ, расположенных в сельских населенных пунктах, компенсация стоимости проезда от места жительства до места работы и обратно автомобильным (автобус) транспортом общего пользования (не более 600 руб. в день) в течении 3 лет со дня заключения трудового договора</a:t>
            </a:r>
          </a:p>
          <a:p>
            <a:r>
              <a:rPr lang="ru-RU" sz="2800" dirty="0"/>
              <a:t>Работа в ОУ, расположенных в сельских населенных пунктах, компенсация стоимости топлива (бензин, дизель, газ) автомобильного транспорта, находящегося в личной собственности молодого специалиста, проезда от места жительства до места работы и обратно в размере 5 руб. за километр пути (не более 600 руб. в день) в течении 3 лет со дня заключения трудового договора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697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ngleLines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521</Words>
  <Application>Microsoft Office PowerPoint</Application>
  <PresentationFormat>Широкоэкранный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Univers Condensed Light</vt:lpstr>
      <vt:lpstr>Walbaum Display Light</vt:lpstr>
      <vt:lpstr>AngleLinesVTI</vt:lpstr>
      <vt:lpstr>Презентация PowerPoint</vt:lpstr>
      <vt:lpstr>Численность педагогических работников</vt:lpstr>
      <vt:lpstr>Средняя заработная плата </vt:lpstr>
      <vt:lpstr>Меры социальной поддержки </vt:lpstr>
      <vt:lpstr>Размер стипендии </vt:lpstr>
      <vt:lpstr>Меры социальной поддержки молодых специалистов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боровичского муниципального района</dc:title>
  <dc:creator>Тимофей Коломоец</dc:creator>
  <cp:lastModifiedBy>Komitet</cp:lastModifiedBy>
  <cp:revision>15</cp:revision>
  <dcterms:created xsi:type="dcterms:W3CDTF">2023-02-12T11:41:45Z</dcterms:created>
  <dcterms:modified xsi:type="dcterms:W3CDTF">2023-02-13T08:57:42Z</dcterms:modified>
</cp:coreProperties>
</file>